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9" r:id="rId3"/>
    <p:sldId id="266" r:id="rId5"/>
    <p:sldId id="267" r:id="rId6"/>
    <p:sldId id="269" r:id="rId7"/>
    <p:sldId id="270" r:id="rId8"/>
    <p:sldId id="268" r:id="rId9"/>
    <p:sldId id="271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59" d="100"/>
          <a:sy n="59" d="100"/>
        </p:scale>
        <p:origin x="336" y="64"/>
      </p:cViewPr>
      <p:guideLst>
        <p:guide orient="horz" pos="2122"/>
        <p:guide pos="37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33497-9DED-482E-96A6-6282802C6C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66715D-2B07-4FA9-B5E3-80C3690FC92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</a:t>
            </a:r>
            <a:r>
              <a:rPr lang="zh-CN" altLang="en-US"/>
              <a:t>：短连接，请求一次就收到回复然后断开，一次性用品。</a:t>
            </a:r>
            <a:endParaRPr lang="zh-CN" altLang="en-US"/>
          </a:p>
          <a:p>
            <a:r>
              <a:rPr lang="en-US" altLang="zh-CN"/>
              <a:t>socket</a:t>
            </a:r>
            <a:r>
              <a:rPr lang="zh-CN" altLang="en-US"/>
              <a:t>：长连接，基于</a:t>
            </a:r>
            <a:r>
              <a:rPr lang="en-US" altLang="zh-CN"/>
              <a:t>tcp/ip</a:t>
            </a:r>
            <a:r>
              <a:rPr lang="zh-CN" altLang="en-US"/>
              <a:t>建立两端连接，连接期间随意通讯，重复使用型。</a:t>
            </a:r>
            <a:endParaRPr lang="zh-CN" altLang="en-US"/>
          </a:p>
          <a:p>
            <a:r>
              <a:rPr lang="en-US" altLang="zh-CN"/>
              <a:t>websocket</a:t>
            </a:r>
            <a:r>
              <a:rPr lang="zh-CN" altLang="en-US"/>
              <a:t>：长连接，针对日益增加的</a:t>
            </a:r>
            <a:r>
              <a:rPr lang="en-US" altLang="zh-CN"/>
              <a:t>web</a:t>
            </a:r>
            <a:r>
              <a:rPr lang="zh-CN" altLang="en-US"/>
              <a:t>实时通讯而出现，</a:t>
            </a:r>
            <a:r>
              <a:rPr lang="en-US" altLang="zh-CN"/>
              <a:t>web</a:t>
            </a:r>
            <a:r>
              <a:rPr lang="zh-CN" altLang="en-US"/>
              <a:t>如果用</a:t>
            </a:r>
            <a:r>
              <a:rPr lang="en-US" altLang="zh-CN"/>
              <a:t>http</a:t>
            </a:r>
            <a:r>
              <a:rPr lang="zh-CN" altLang="en-US"/>
              <a:t>也可以实现实时通讯，但是浪费带宽（网速）和消耗服务器</a:t>
            </a:r>
            <a:r>
              <a:rPr lang="en-US" altLang="zh-CN"/>
              <a:t>cpu</a:t>
            </a:r>
            <a:r>
              <a:rPr lang="zh-CN" altLang="en-US"/>
              <a:t>（处理请求），</a:t>
            </a:r>
            <a:r>
              <a:rPr lang="en-US" altLang="zh-CN"/>
              <a:t>websocket</a:t>
            </a:r>
            <a:r>
              <a:rPr lang="zh-CN" altLang="en-US"/>
              <a:t>大幅降低消耗，</a:t>
            </a:r>
            <a:r>
              <a:rPr lang="en-US" altLang="zh-CN"/>
              <a:t>websocket</a:t>
            </a:r>
            <a:r>
              <a:rPr lang="zh-CN" altLang="en-US"/>
              <a:t>基于数据帧进行数据传输，可分片传输大数据包。</a:t>
            </a:r>
            <a:endParaRPr lang="zh-CN" altLang="en-US"/>
          </a:p>
          <a:p>
            <a:r>
              <a:rPr lang="en-US" altLang="zh-CN"/>
              <a:t>websocket</a:t>
            </a:r>
            <a:r>
              <a:rPr lang="zh-CN" altLang="en-US"/>
              <a:t>和</a:t>
            </a:r>
            <a:r>
              <a:rPr lang="en-US" altLang="zh-CN"/>
              <a:t>socket</a:t>
            </a:r>
            <a:r>
              <a:rPr lang="zh-CN" altLang="en-US"/>
              <a:t>区别：</a:t>
            </a:r>
            <a:r>
              <a:rPr lang="en-US" altLang="zh-CN"/>
              <a:t>socket</a:t>
            </a:r>
            <a:r>
              <a:rPr lang="zh-CN" altLang="en-US"/>
              <a:t>基于</a:t>
            </a:r>
            <a:r>
              <a:rPr lang="en-US" altLang="zh-CN"/>
              <a:t>tcp/ip</a:t>
            </a:r>
            <a:r>
              <a:rPr lang="zh-CN" altLang="en-US"/>
              <a:t>，需要</a:t>
            </a:r>
            <a:r>
              <a:rPr lang="en-US" altLang="zh-CN"/>
              <a:t>3</a:t>
            </a:r>
            <a:r>
              <a:rPr lang="zh-CN" altLang="en-US"/>
              <a:t>次握手确认建立连接，</a:t>
            </a:r>
            <a:r>
              <a:rPr lang="en-US" altLang="zh-CN"/>
              <a:t>websocket</a:t>
            </a:r>
            <a:r>
              <a:rPr lang="zh-CN" altLang="en-US"/>
              <a:t>基于</a:t>
            </a:r>
            <a:r>
              <a:rPr lang="en-US" altLang="zh-CN"/>
              <a:t>http</a:t>
            </a:r>
            <a:r>
              <a:rPr lang="zh-CN" altLang="en-US"/>
              <a:t>，通过</a:t>
            </a:r>
            <a:r>
              <a:rPr lang="en-US" altLang="zh-CN"/>
              <a:t>1</a:t>
            </a:r>
            <a:r>
              <a:rPr lang="zh-CN" altLang="en-US"/>
              <a:t>次握手建立连接（用</a:t>
            </a:r>
            <a:r>
              <a:rPr lang="en-US" altLang="zh-CN"/>
              <a:t>http</a:t>
            </a:r>
            <a:r>
              <a:rPr lang="zh-CN" altLang="en-US"/>
              <a:t>来握手），也通过</a:t>
            </a:r>
            <a:r>
              <a:rPr lang="en-US" altLang="zh-CN"/>
              <a:t>1</a:t>
            </a:r>
            <a:r>
              <a:rPr lang="zh-CN" altLang="en-US"/>
              <a:t>次握手来结束连接。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tcp</a:t>
            </a:r>
            <a:r>
              <a:rPr lang="zh-CN" altLang="en-US"/>
              <a:t>：面向连接，提供服务安全可靠、不丢包、无差错，传输效率低，交互方式为一对一连接交互，发送方之后需要接收方确认接收。</a:t>
            </a:r>
            <a:endParaRPr lang="zh-CN" altLang="en-US"/>
          </a:p>
          <a:p>
            <a:r>
              <a:rPr lang="en-US" altLang="zh-CN"/>
              <a:t>udp</a:t>
            </a:r>
            <a:r>
              <a:rPr lang="zh-CN" altLang="en-US"/>
              <a:t>：无连接，提供服务不太可靠、会出现丢包现象，传输效率高，交互方式为</a:t>
            </a:r>
            <a:r>
              <a:rPr lang="en-US" altLang="zh-CN"/>
              <a:t>n</a:t>
            </a:r>
            <a:r>
              <a:rPr lang="zh-CN" altLang="en-US"/>
              <a:t>对</a:t>
            </a:r>
            <a:r>
              <a:rPr lang="en-US" altLang="zh-CN"/>
              <a:t>n</a:t>
            </a:r>
            <a:r>
              <a:rPr lang="zh-CN" altLang="en-US"/>
              <a:t>无连接交互，发送方只管发送不管收到。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中国互联网：中国古代有长城，为了抵御北方匈奴入侵。而中国现代还有一座更加结实但是无形的长城，它叫Great Firewall of China（与长城 Great Wall 相谐的效果），简写 GFW，或者叫国家防火墙。这局域网内，你只能看见想被你看见的内容。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internet</a:t>
            </a:r>
            <a:r>
              <a:rPr lang="zh-CN" altLang="en-US"/>
              <a:t>（网际网络、因特网、互联网、万维网）：全世界级别的局域网，它将数不尽的网络们连接在一起，</a:t>
            </a:r>
            <a:r>
              <a:rPr lang="en-US" altLang="zh-CN"/>
              <a:t>IP</a:t>
            </a:r>
            <a:r>
              <a:rPr lang="zh-CN" altLang="en-US"/>
              <a:t>地址</a:t>
            </a:r>
            <a:r>
              <a:rPr lang="zh-CN" altLang="en-US"/>
              <a:t>由国际互联网名称和编号分配公司分配给各个国家去详细分配使用。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2192000" cy="3975782"/>
          </a:xfrm>
          <a:custGeom>
            <a:avLst/>
            <a:gdLst>
              <a:gd name="connsiteX0" fmla="*/ 0 w 12192000"/>
              <a:gd name="connsiteY0" fmla="*/ 0 h 3975782"/>
              <a:gd name="connsiteX1" fmla="*/ 12192000 w 12192000"/>
              <a:gd name="connsiteY1" fmla="*/ 0 h 3975782"/>
              <a:gd name="connsiteX2" fmla="*/ 12192000 w 12192000"/>
              <a:gd name="connsiteY2" fmla="*/ 3449521 h 3975782"/>
              <a:gd name="connsiteX3" fmla="*/ 11941474 w 12192000"/>
              <a:gd name="connsiteY3" fmla="*/ 3354790 h 3975782"/>
              <a:gd name="connsiteX4" fmla="*/ 9159877 w 12192000"/>
              <a:gd name="connsiteY4" fmla="*/ 2937716 h 3975782"/>
              <a:gd name="connsiteX5" fmla="*/ 6379923 w 12192000"/>
              <a:gd name="connsiteY5" fmla="*/ 3353792 h 3975782"/>
              <a:gd name="connsiteX6" fmla="*/ 6083965 w 12192000"/>
              <a:gd name="connsiteY6" fmla="*/ 3465503 h 3975782"/>
              <a:gd name="connsiteX7" fmla="*/ 6061483 w 12192000"/>
              <a:gd name="connsiteY7" fmla="*/ 3465503 h 3975782"/>
              <a:gd name="connsiteX8" fmla="*/ 5814994 w 12192000"/>
              <a:gd name="connsiteY8" fmla="*/ 3558708 h 3975782"/>
              <a:gd name="connsiteX9" fmla="*/ 3033397 w 12192000"/>
              <a:gd name="connsiteY9" fmla="*/ 3975782 h 3975782"/>
              <a:gd name="connsiteX10" fmla="*/ 253443 w 12192000"/>
              <a:gd name="connsiteY10" fmla="*/ 3559706 h 3975782"/>
              <a:gd name="connsiteX11" fmla="*/ 3868 w 12192000"/>
              <a:gd name="connsiteY11" fmla="*/ 3465503 h 3975782"/>
              <a:gd name="connsiteX12" fmla="*/ 0 w 12192000"/>
              <a:gd name="connsiteY12" fmla="*/ 3465503 h 3975782"/>
              <a:gd name="connsiteX13" fmla="*/ 0 w 12192000"/>
              <a:gd name="connsiteY13" fmla="*/ 3464043 h 3975782"/>
              <a:gd name="connsiteX14" fmla="*/ 0 w 12192000"/>
              <a:gd name="connsiteY14" fmla="*/ 3437474 h 397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3975782">
                <a:moveTo>
                  <a:pt x="0" y="0"/>
                </a:moveTo>
                <a:lnTo>
                  <a:pt x="12192000" y="0"/>
                </a:lnTo>
                <a:lnTo>
                  <a:pt x="12192000" y="3449521"/>
                </a:lnTo>
                <a:lnTo>
                  <a:pt x="11941474" y="3354790"/>
                </a:lnTo>
                <a:cubicBezTo>
                  <a:pt x="11156818" y="3086098"/>
                  <a:pt x="10176114" y="2937778"/>
                  <a:pt x="9159877" y="2937716"/>
                </a:cubicBezTo>
                <a:cubicBezTo>
                  <a:pt x="8144497" y="2937654"/>
                  <a:pt x="7164459" y="3085605"/>
                  <a:pt x="6379923" y="3353792"/>
                </a:cubicBezTo>
                <a:lnTo>
                  <a:pt x="6083965" y="3465503"/>
                </a:lnTo>
                <a:lnTo>
                  <a:pt x="6061483" y="3465503"/>
                </a:lnTo>
                <a:lnTo>
                  <a:pt x="5814994" y="3558708"/>
                </a:lnTo>
                <a:cubicBezTo>
                  <a:pt x="5030338" y="3827400"/>
                  <a:pt x="4049634" y="3975720"/>
                  <a:pt x="3033397" y="3975782"/>
                </a:cubicBezTo>
                <a:cubicBezTo>
                  <a:pt x="2018018" y="3975844"/>
                  <a:pt x="1037980" y="3827893"/>
                  <a:pt x="253443" y="3559706"/>
                </a:cubicBezTo>
                <a:lnTo>
                  <a:pt x="3868" y="3465503"/>
                </a:lnTo>
                <a:lnTo>
                  <a:pt x="0" y="3465503"/>
                </a:lnTo>
                <a:lnTo>
                  <a:pt x="0" y="3464043"/>
                </a:lnTo>
                <a:lnTo>
                  <a:pt x="0" y="34374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747247" cy="68580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4949997" y="2154740"/>
            <a:ext cx="2292006" cy="317650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8861769" y="2154740"/>
            <a:ext cx="2292006" cy="317650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6783677" y="1989396"/>
            <a:ext cx="2536418" cy="351523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-1" y="-322686"/>
            <a:ext cx="12192000" cy="3667931"/>
          </a:xfrm>
          <a:custGeom>
            <a:avLst/>
            <a:gdLst>
              <a:gd name="connsiteX0" fmla="*/ 0 w 12192000"/>
              <a:gd name="connsiteY0" fmla="*/ 0 h 3667931"/>
              <a:gd name="connsiteX1" fmla="*/ 12192000 w 12192000"/>
              <a:gd name="connsiteY1" fmla="*/ 0 h 3667931"/>
              <a:gd name="connsiteX2" fmla="*/ 12192000 w 12192000"/>
              <a:gd name="connsiteY2" fmla="*/ 3325946 h 3667931"/>
              <a:gd name="connsiteX3" fmla="*/ 11797720 w 12192000"/>
              <a:gd name="connsiteY3" fmla="*/ 3254947 h 3667931"/>
              <a:gd name="connsiteX4" fmla="*/ 8647316 w 12192000"/>
              <a:gd name="connsiteY4" fmla="*/ 3000777 h 3667931"/>
              <a:gd name="connsiteX5" fmla="*/ 6079921 w 12192000"/>
              <a:gd name="connsiteY5" fmla="*/ 3331552 h 3667931"/>
              <a:gd name="connsiteX6" fmla="*/ 6079826 w 12192000"/>
              <a:gd name="connsiteY6" fmla="*/ 3331568 h 3667931"/>
              <a:gd name="connsiteX7" fmla="*/ 5391731 w 12192000"/>
              <a:gd name="connsiteY7" fmla="*/ 3443154 h 3667931"/>
              <a:gd name="connsiteX8" fmla="*/ 3516099 w 12192000"/>
              <a:gd name="connsiteY8" fmla="*/ 3662327 h 3667931"/>
              <a:gd name="connsiteX9" fmla="*/ 0 w 12192000"/>
              <a:gd name="connsiteY9" fmla="*/ 3337159 h 366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67931">
                <a:moveTo>
                  <a:pt x="0" y="0"/>
                </a:moveTo>
                <a:lnTo>
                  <a:pt x="12192000" y="0"/>
                </a:lnTo>
                <a:lnTo>
                  <a:pt x="12192000" y="3325946"/>
                </a:lnTo>
                <a:lnTo>
                  <a:pt x="11797720" y="3254947"/>
                </a:lnTo>
                <a:cubicBezTo>
                  <a:pt x="10874116" y="3091530"/>
                  <a:pt x="9912552" y="2951722"/>
                  <a:pt x="8647316" y="3000777"/>
                </a:cubicBezTo>
                <a:cubicBezTo>
                  <a:pt x="7924324" y="3028809"/>
                  <a:pt x="7001825" y="3180181"/>
                  <a:pt x="6079921" y="3331552"/>
                </a:cubicBezTo>
                <a:lnTo>
                  <a:pt x="6079826" y="3331568"/>
                </a:lnTo>
                <a:lnTo>
                  <a:pt x="5391731" y="3443154"/>
                </a:lnTo>
                <a:cubicBezTo>
                  <a:pt x="4709906" y="3550901"/>
                  <a:pt x="4056556" y="3641304"/>
                  <a:pt x="3516099" y="3662327"/>
                </a:cubicBezTo>
                <a:cubicBezTo>
                  <a:pt x="2074880" y="3718391"/>
                  <a:pt x="609838" y="3335290"/>
                  <a:pt x="0" y="333715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1"/>
          </p:nvPr>
        </p:nvSpPr>
        <p:spPr>
          <a:xfrm>
            <a:off x="-2" y="0"/>
            <a:ext cx="12192002" cy="4344051"/>
          </a:xfrm>
          <a:custGeom>
            <a:avLst/>
            <a:gdLst>
              <a:gd name="connsiteX0" fmla="*/ 0 w 12192002"/>
              <a:gd name="connsiteY0" fmla="*/ 0 h 4344051"/>
              <a:gd name="connsiteX1" fmla="*/ 12192002 w 12192002"/>
              <a:gd name="connsiteY1" fmla="*/ 0 h 4344051"/>
              <a:gd name="connsiteX2" fmla="*/ 12192002 w 12192002"/>
              <a:gd name="connsiteY2" fmla="*/ 746125 h 4344051"/>
              <a:gd name="connsiteX3" fmla="*/ 12192001 w 12192002"/>
              <a:gd name="connsiteY3" fmla="*/ 746125 h 4344051"/>
              <a:gd name="connsiteX4" fmla="*/ 12192001 w 12192002"/>
              <a:gd name="connsiteY4" fmla="*/ 4002066 h 4344051"/>
              <a:gd name="connsiteX5" fmla="*/ 11797721 w 12192002"/>
              <a:gd name="connsiteY5" fmla="*/ 3931067 h 4344051"/>
              <a:gd name="connsiteX6" fmla="*/ 8647317 w 12192002"/>
              <a:gd name="connsiteY6" fmla="*/ 3676897 h 4344051"/>
              <a:gd name="connsiteX7" fmla="*/ 6079922 w 12192002"/>
              <a:gd name="connsiteY7" fmla="*/ 4007672 h 4344051"/>
              <a:gd name="connsiteX8" fmla="*/ 6079827 w 12192002"/>
              <a:gd name="connsiteY8" fmla="*/ 4007688 h 4344051"/>
              <a:gd name="connsiteX9" fmla="*/ 5391732 w 12192002"/>
              <a:gd name="connsiteY9" fmla="*/ 4119274 h 4344051"/>
              <a:gd name="connsiteX10" fmla="*/ 3516100 w 12192002"/>
              <a:gd name="connsiteY10" fmla="*/ 4338447 h 4344051"/>
              <a:gd name="connsiteX11" fmla="*/ 1 w 12192002"/>
              <a:gd name="connsiteY11" fmla="*/ 4013279 h 4344051"/>
              <a:gd name="connsiteX12" fmla="*/ 1 w 12192002"/>
              <a:gd name="connsiteY12" fmla="*/ 746125 h 4344051"/>
              <a:gd name="connsiteX13" fmla="*/ 0 w 12192002"/>
              <a:gd name="connsiteY13" fmla="*/ 746125 h 434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2" h="4344051">
                <a:moveTo>
                  <a:pt x="0" y="0"/>
                </a:moveTo>
                <a:lnTo>
                  <a:pt x="12192002" y="0"/>
                </a:lnTo>
                <a:lnTo>
                  <a:pt x="12192002" y="746125"/>
                </a:lnTo>
                <a:lnTo>
                  <a:pt x="12192001" y="746125"/>
                </a:lnTo>
                <a:lnTo>
                  <a:pt x="12192001" y="4002066"/>
                </a:lnTo>
                <a:lnTo>
                  <a:pt x="11797721" y="3931067"/>
                </a:lnTo>
                <a:cubicBezTo>
                  <a:pt x="10874117" y="3767650"/>
                  <a:pt x="9912553" y="3627842"/>
                  <a:pt x="8647317" y="3676897"/>
                </a:cubicBezTo>
                <a:cubicBezTo>
                  <a:pt x="7924325" y="3704929"/>
                  <a:pt x="7001826" y="3856301"/>
                  <a:pt x="6079922" y="4007672"/>
                </a:cubicBezTo>
                <a:lnTo>
                  <a:pt x="6079827" y="4007688"/>
                </a:lnTo>
                <a:lnTo>
                  <a:pt x="5391732" y="4119274"/>
                </a:lnTo>
                <a:cubicBezTo>
                  <a:pt x="4709907" y="4227021"/>
                  <a:pt x="4056557" y="4317424"/>
                  <a:pt x="3516100" y="4338447"/>
                </a:cubicBezTo>
                <a:cubicBezTo>
                  <a:pt x="2074881" y="4394511"/>
                  <a:pt x="609839" y="4011410"/>
                  <a:pt x="1" y="4013279"/>
                </a:cubicBezTo>
                <a:lnTo>
                  <a:pt x="1" y="746125"/>
                </a:lnTo>
                <a:lnTo>
                  <a:pt x="0" y="7461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" y="3936569"/>
            <a:ext cx="12192000" cy="2921431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-4012177" y="1"/>
            <a:ext cx="10755224" cy="6858000"/>
          </a:xfrm>
          <a:custGeom>
            <a:avLst/>
            <a:gdLst>
              <a:gd name="connsiteX0" fmla="*/ 8557951 w 10755224"/>
              <a:gd name="connsiteY0" fmla="*/ 0 h 6858000"/>
              <a:gd name="connsiteX1" fmla="*/ 8557961 w 10755224"/>
              <a:gd name="connsiteY1" fmla="*/ 0 h 6858000"/>
              <a:gd name="connsiteX2" fmla="*/ 10358165 w 10755224"/>
              <a:gd name="connsiteY2" fmla="*/ 0 h 6858000"/>
              <a:gd name="connsiteX3" fmla="*/ 9810069 w 10755224"/>
              <a:gd name="connsiteY3" fmla="*/ 2001615 h 6858000"/>
              <a:gd name="connsiteX4" fmla="*/ 10261820 w 10755224"/>
              <a:gd name="connsiteY4" fmla="*/ 3595116 h 6858000"/>
              <a:gd name="connsiteX5" fmla="*/ 10358166 w 10755224"/>
              <a:gd name="connsiteY5" fmla="*/ 3859468 h 6858000"/>
              <a:gd name="connsiteX6" fmla="*/ 10358166 w 10755224"/>
              <a:gd name="connsiteY6" fmla="*/ 3859470 h 6858000"/>
              <a:gd name="connsiteX7" fmla="*/ 10418749 w 10755224"/>
              <a:gd name="connsiteY7" fmla="*/ 4025696 h 6858000"/>
              <a:gd name="connsiteX8" fmla="*/ 10734982 w 10755224"/>
              <a:gd name="connsiteY8" fmla="*/ 5151702 h 6858000"/>
              <a:gd name="connsiteX9" fmla="*/ 10358166 w 10755224"/>
              <a:gd name="connsiteY9" fmla="*/ 6857999 h 6858000"/>
              <a:gd name="connsiteX10" fmla="*/ 10358166 w 10755224"/>
              <a:gd name="connsiteY10" fmla="*/ 6857997 h 6858000"/>
              <a:gd name="connsiteX11" fmla="*/ 9497961 w 10755224"/>
              <a:gd name="connsiteY11" fmla="*/ 6857997 h 6858000"/>
              <a:gd name="connsiteX12" fmla="*/ 9497961 w 10755224"/>
              <a:gd name="connsiteY12" fmla="*/ 6858000 h 6858000"/>
              <a:gd name="connsiteX13" fmla="*/ 0 w 10755224"/>
              <a:gd name="connsiteY13" fmla="*/ 6858000 h 6858000"/>
              <a:gd name="connsiteX14" fmla="*/ 0 w 10755224"/>
              <a:gd name="connsiteY14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755224" h="6858000">
                <a:moveTo>
                  <a:pt x="8557951" y="0"/>
                </a:moveTo>
                <a:lnTo>
                  <a:pt x="8557961" y="0"/>
                </a:lnTo>
                <a:lnTo>
                  <a:pt x="10358165" y="0"/>
                </a:lnTo>
                <a:cubicBezTo>
                  <a:pt x="10052714" y="571499"/>
                  <a:pt x="9747265" y="1142998"/>
                  <a:pt x="9810069" y="2001615"/>
                </a:cubicBezTo>
                <a:cubicBezTo>
                  <a:pt x="9841471" y="2430924"/>
                  <a:pt x="10049860" y="3016096"/>
                  <a:pt x="10261820" y="3595116"/>
                </a:cubicBezTo>
                <a:lnTo>
                  <a:pt x="10358166" y="3859468"/>
                </a:lnTo>
                <a:lnTo>
                  <a:pt x="10358166" y="3859470"/>
                </a:lnTo>
                <a:lnTo>
                  <a:pt x="10418749" y="4025696"/>
                </a:lnTo>
                <a:cubicBezTo>
                  <a:pt x="10570928" y="4450060"/>
                  <a:pt x="10700726" y="4848178"/>
                  <a:pt x="10734982" y="5151702"/>
                </a:cubicBezTo>
                <a:cubicBezTo>
                  <a:pt x="10826333" y="5961101"/>
                  <a:pt x="10592250" y="6409549"/>
                  <a:pt x="10358166" y="6857999"/>
                </a:cubicBezTo>
                <a:lnTo>
                  <a:pt x="10358166" y="6857997"/>
                </a:lnTo>
                <a:lnTo>
                  <a:pt x="9497961" y="6857997"/>
                </a:lnTo>
                <a:lnTo>
                  <a:pt x="9497961" y="6858000"/>
                </a:lnTo>
                <a:lnTo>
                  <a:pt x="0" y="6858000"/>
                </a:lnTo>
                <a:lnTo>
                  <a:pt x="0" y="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329430"/>
            <a:ext cx="12192001" cy="5528570"/>
            <a:chOff x="0" y="1329430"/>
            <a:chExt cx="12192001" cy="552857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218"/>
            <a:stretch>
              <a:fillRect/>
            </a:stretch>
          </p:blipFill>
          <p:spPr>
            <a:xfrm>
              <a:off x="0" y="1982522"/>
              <a:ext cx="12192000" cy="4875478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1" y="1329430"/>
              <a:ext cx="12192000" cy="5528570"/>
            </a:xfrm>
            <a:prstGeom prst="rect">
              <a:avLst/>
            </a:prstGeom>
            <a:solidFill>
              <a:srgbClr val="00112F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 userDrawn="1"/>
        </p:nvSpPr>
        <p:spPr>
          <a:xfrm>
            <a:off x="3793684" y="6360092"/>
            <a:ext cx="4604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gradFill flip="none" rotWithShape="1">
                  <a:gsLst>
                    <a:gs pos="100000">
                      <a:srgbClr val="7875F3"/>
                    </a:gs>
                    <a:gs pos="0">
                      <a:srgbClr val="04BFFA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For</a:t>
            </a:r>
            <a:r>
              <a:rPr lang="zh-CN" altLang="en-US" dirty="0">
                <a:gradFill flip="none" rotWithShape="1">
                  <a:gsLst>
                    <a:gs pos="100000">
                      <a:srgbClr val="7875F3"/>
                    </a:gs>
                    <a:gs pos="0">
                      <a:srgbClr val="04BFFA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循环游戏开发训练营</a:t>
            </a:r>
            <a:endParaRPr lang="en-US" altLang="zh-CN" dirty="0">
              <a:gradFill flip="none" rotWithShape="1">
                <a:gsLst>
                  <a:gs pos="100000">
                    <a:srgbClr val="7875F3"/>
                  </a:gs>
                  <a:gs pos="0">
                    <a:srgbClr val="04BFFA"/>
                  </a:gs>
                </a:gsLst>
                <a:lin ang="27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1028700"/>
            <a:ext cx="12192000" cy="5242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sh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1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slow" advTm="0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8" Type="http://schemas.openxmlformats.org/officeDocument/2006/relationships/notesSlide" Target="../notesSlides/notesSlide2.xml"/><Relationship Id="rId17" Type="http://schemas.openxmlformats.org/officeDocument/2006/relationships/slideLayout" Target="../slideLayouts/slideLayout8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1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pic>
        <p:nvPicPr>
          <p:cNvPr id="4" name="图片 3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1" t="38491" r="59784" b="38491"/>
          <a:stretch>
            <a:fillRect/>
          </a:stretch>
        </p:blipFill>
        <p:spPr>
          <a:xfrm>
            <a:off x="-1" y="2701871"/>
            <a:ext cx="2632841" cy="140313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1" t="38491" r="59784" b="38491"/>
          <a:stretch>
            <a:fillRect/>
          </a:stretch>
        </p:blipFill>
        <p:spPr>
          <a:xfrm flipH="1">
            <a:off x="9559159" y="2701871"/>
            <a:ext cx="2632841" cy="140313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58" b="25158"/>
          <a:stretch>
            <a:fillRect/>
          </a:stretch>
        </p:blipFill>
        <p:spPr>
          <a:xfrm>
            <a:off x="0" y="4678680"/>
            <a:ext cx="12192000" cy="217932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731743" y="2351563"/>
            <a:ext cx="8906393" cy="1855740"/>
            <a:chOff x="1797059" y="2325341"/>
            <a:chExt cx="8906393" cy="1855740"/>
          </a:xfrm>
        </p:grpSpPr>
        <p:sp>
          <p:nvSpPr>
            <p:cNvPr id="19" name="文本框 18"/>
            <p:cNvSpPr txBox="1"/>
            <p:nvPr/>
          </p:nvSpPr>
          <p:spPr>
            <a:xfrm>
              <a:off x="1958340" y="2685797"/>
              <a:ext cx="8275320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66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  <a:gs pos="50000">
                        <a:srgbClr val="C0C0C0"/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网络通讯架构实现</a:t>
              </a:r>
              <a:endParaRPr kumimoji="0" sz="6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30824" flipV="1">
              <a:off x="1797059" y="2325341"/>
              <a:ext cx="2316480" cy="1232223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69176">
              <a:off x="8386972" y="2948858"/>
              <a:ext cx="2316480" cy="1232223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5016085" y="4087154"/>
            <a:ext cx="2159829" cy="400844"/>
            <a:chOff x="5461844" y="4271190"/>
            <a:chExt cx="1379788" cy="361573"/>
          </a:xfrm>
        </p:grpSpPr>
        <p:sp>
          <p:nvSpPr>
            <p:cNvPr id="21" name="矩形: 圆角 20"/>
            <p:cNvSpPr/>
            <p:nvPr/>
          </p:nvSpPr>
          <p:spPr>
            <a:xfrm>
              <a:off x="5461844" y="4271190"/>
              <a:ext cx="1379788" cy="36091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">
                  <a:srgbClr val="04BFFA"/>
                </a:gs>
                <a:gs pos="100000">
                  <a:srgbClr val="7875F3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561331" y="4273052"/>
              <a:ext cx="1190310" cy="359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刘浩</a:t>
              </a:r>
              <a:endPara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841" y="1793044"/>
            <a:ext cx="4591180" cy="6000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938" y="840506"/>
            <a:ext cx="3506124" cy="1256267"/>
          </a:xfrm>
          <a:prstGeom prst="rect">
            <a:avLst/>
          </a:prstGeom>
          <a:effectLst>
            <a:softEdge rad="127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509770" y="202565"/>
            <a:ext cx="300291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网络通讯介绍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15" name="组合 14"/>
          <p:cNvGrpSpPr/>
          <p:nvPr>
            <p:custDataLst>
              <p:tags r:id="rId2"/>
            </p:custDataLst>
          </p:nvPr>
        </p:nvGrpSpPr>
        <p:grpSpPr>
          <a:xfrm>
            <a:off x="1136299" y="1982382"/>
            <a:ext cx="2730811" cy="3157980"/>
            <a:chOff x="1083733" y="2760133"/>
            <a:chExt cx="1583267" cy="1830930"/>
          </a:xfrm>
        </p:grpSpPr>
        <p:sp>
          <p:nvSpPr>
            <p:cNvPr id="2" name="同心圆 1"/>
            <p:cNvSpPr/>
            <p:nvPr>
              <p:custDataLst>
                <p:tags r:id="rId3"/>
              </p:custDataLst>
            </p:nvPr>
          </p:nvSpPr>
          <p:spPr>
            <a:xfrm>
              <a:off x="1083733" y="2760133"/>
              <a:ext cx="1583267" cy="1583267"/>
            </a:xfrm>
            <a:prstGeom prst="donut">
              <a:avLst>
                <a:gd name="adj" fmla="val 2462"/>
              </a:avLst>
            </a:prstGeom>
            <a:solidFill>
              <a:srgbClr val="B2BD29">
                <a:lumMod val="40000"/>
                <a:lumOff val="60000"/>
              </a:srgbClr>
            </a:solidFill>
            <a:ln>
              <a:noFill/>
            </a:ln>
          </p:spPr>
          <p:style>
            <a:lnRef idx="2">
              <a:srgbClr val="B2BD29">
                <a:shade val="50000"/>
              </a:srgbClr>
            </a:lnRef>
            <a:fillRef idx="1">
              <a:srgbClr val="B2BD29"/>
            </a:fillRef>
            <a:effectRef idx="0">
              <a:srgbClr val="B2BD29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p>
              <a:pPr algn="ctr"/>
              <a:endParaRPr lang="zh-CN" altLang="en-US">
                <a:solidFill>
                  <a:srgbClr val="3F4143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3" name="任意多边形 12"/>
            <p:cNvSpPr/>
            <p:nvPr>
              <p:custDataLst>
                <p:tags r:id="rId4"/>
              </p:custDataLst>
            </p:nvPr>
          </p:nvSpPr>
          <p:spPr>
            <a:xfrm flipH="1">
              <a:off x="1667554" y="3996263"/>
              <a:ext cx="415624" cy="558800"/>
            </a:xfrm>
            <a:custGeom>
              <a:avLst/>
              <a:gdLst>
                <a:gd name="connsiteX0" fmla="*/ 617138 w 617138"/>
                <a:gd name="connsiteY0" fmla="*/ 0 h 829732"/>
                <a:gd name="connsiteX1" fmla="*/ 0 w 617138"/>
                <a:gd name="connsiteY1" fmla="*/ 0 h 829732"/>
                <a:gd name="connsiteX2" fmla="*/ 26030 w 617138"/>
                <a:gd name="connsiteY2" fmla="*/ 60518 h 829732"/>
                <a:gd name="connsiteX3" fmla="*/ 88434 w 617138"/>
                <a:gd name="connsiteY3" fmla="*/ 414866 h 829732"/>
                <a:gd name="connsiteX4" fmla="*/ 26030 w 617138"/>
                <a:gd name="connsiteY4" fmla="*/ 769214 h 829732"/>
                <a:gd name="connsiteX5" fmla="*/ 0 w 617138"/>
                <a:gd name="connsiteY5" fmla="*/ 829732 h 829732"/>
                <a:gd name="connsiteX6" fmla="*/ 617138 w 617138"/>
                <a:gd name="connsiteY6" fmla="*/ 829732 h 829732"/>
                <a:gd name="connsiteX7" fmla="*/ 591109 w 617138"/>
                <a:gd name="connsiteY7" fmla="*/ 769214 h 829732"/>
                <a:gd name="connsiteX8" fmla="*/ 528704 w 617138"/>
                <a:gd name="connsiteY8" fmla="*/ 414866 h 829732"/>
                <a:gd name="connsiteX9" fmla="*/ 591109 w 617138"/>
                <a:gd name="connsiteY9" fmla="*/ 60518 h 829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7138" h="829732">
                  <a:moveTo>
                    <a:pt x="617138" y="0"/>
                  </a:moveTo>
                  <a:lnTo>
                    <a:pt x="0" y="0"/>
                  </a:lnTo>
                  <a:lnTo>
                    <a:pt x="26030" y="60518"/>
                  </a:lnTo>
                  <a:cubicBezTo>
                    <a:pt x="66820" y="172703"/>
                    <a:pt x="88434" y="292445"/>
                    <a:pt x="88434" y="414866"/>
                  </a:cubicBezTo>
                  <a:cubicBezTo>
                    <a:pt x="88434" y="537287"/>
                    <a:pt x="66820" y="657029"/>
                    <a:pt x="26030" y="769214"/>
                  </a:cubicBezTo>
                  <a:lnTo>
                    <a:pt x="0" y="829732"/>
                  </a:lnTo>
                  <a:lnTo>
                    <a:pt x="617138" y="829732"/>
                  </a:lnTo>
                  <a:lnTo>
                    <a:pt x="591109" y="769214"/>
                  </a:lnTo>
                  <a:cubicBezTo>
                    <a:pt x="550319" y="657029"/>
                    <a:pt x="528704" y="537287"/>
                    <a:pt x="528704" y="414866"/>
                  </a:cubicBezTo>
                  <a:cubicBezTo>
                    <a:pt x="528704" y="292445"/>
                    <a:pt x="550319" y="172703"/>
                    <a:pt x="591109" y="60518"/>
                  </a:cubicBezTo>
                  <a:close/>
                </a:path>
              </a:pathLst>
            </a:custGeom>
            <a:solidFill>
              <a:srgbClr val="B2BD29">
                <a:lumMod val="40000"/>
                <a:lumOff val="60000"/>
              </a:srgbClr>
            </a:solidFill>
            <a:ln>
              <a:noFill/>
            </a:ln>
          </p:spPr>
          <p:style>
            <a:lnRef idx="2">
              <a:srgbClr val="B2BD29">
                <a:shade val="50000"/>
              </a:srgbClr>
            </a:lnRef>
            <a:fillRef idx="1">
              <a:srgbClr val="B2BD29"/>
            </a:fillRef>
            <a:effectRef idx="0">
              <a:srgbClr val="B2BD29"/>
            </a:effectRef>
            <a:fontRef idx="minor">
              <a:srgbClr val="FFFFFF"/>
            </a:fontRef>
          </p:style>
          <p:txBody>
            <a:bodyPr rtlCol="0" anchor="b">
              <a:normAutofit/>
            </a:bodyPr>
            <a:p>
              <a:pPr algn="ctr"/>
              <a:r>
                <a:rPr lang="en-US" altLang="zh-CN" dirty="0">
                  <a:solidFill>
                    <a:srgbClr val="FFFFFF"/>
                  </a:solidFill>
                  <a:sym typeface="Arial" panose="020B0604020202020204" pitchFamily="34" charset="0"/>
                </a:rPr>
                <a:t>A</a:t>
              </a:r>
              <a:endParaRPr lang="zh-CN" altLang="en-US" dirty="0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3" name="椭圆 2"/>
            <p:cNvSpPr/>
            <p:nvPr>
              <p:custDataLst>
                <p:tags r:id="rId5"/>
              </p:custDataLst>
            </p:nvPr>
          </p:nvSpPr>
          <p:spPr>
            <a:xfrm>
              <a:off x="1185333" y="2861733"/>
              <a:ext cx="1380067" cy="1380067"/>
            </a:xfrm>
            <a:prstGeom prst="ellipse">
              <a:avLst/>
            </a:prstGeom>
            <a:ln>
              <a:noFill/>
            </a:ln>
          </p:spPr>
          <p:style>
            <a:lnRef idx="2">
              <a:srgbClr val="B2BD29">
                <a:shade val="50000"/>
              </a:srgbClr>
            </a:lnRef>
            <a:fillRef idx="1">
              <a:srgbClr val="B2BD29"/>
            </a:fillRef>
            <a:effectRef idx="0">
              <a:srgbClr val="B2BD29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p>
              <a:pPr algn="ctr"/>
              <a:r>
                <a:rPr lang="da-DK" altLang="zh-CN" smtClean="0">
                  <a:solidFill>
                    <a:srgbClr val="FFFFFF"/>
                  </a:solidFill>
                  <a:sym typeface="Arial" panose="020B0604020202020204" pitchFamily="34" charset="0"/>
                </a:rPr>
                <a:t>网络通讯是什么</a:t>
              </a:r>
              <a:endParaRPr lang="da-DK" altLang="zh-CN" smtClean="0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4" name="矩形 13"/>
            <p:cNvSpPr/>
            <p:nvPr>
              <p:custDataLst>
                <p:tags r:id="rId6"/>
              </p:custDataLst>
            </p:nvPr>
          </p:nvSpPr>
          <p:spPr>
            <a:xfrm>
              <a:off x="1540933" y="4555063"/>
              <a:ext cx="668866" cy="36000"/>
            </a:xfrm>
            <a:prstGeom prst="rect">
              <a:avLst/>
            </a:prstGeom>
            <a:ln>
              <a:noFill/>
            </a:ln>
          </p:spPr>
          <p:style>
            <a:lnRef idx="2">
              <a:srgbClr val="B2BD29">
                <a:shade val="50000"/>
              </a:srgbClr>
            </a:lnRef>
            <a:fillRef idx="1">
              <a:srgbClr val="B2BD29"/>
            </a:fillRef>
            <a:effectRef idx="0">
              <a:srgbClr val="B2BD29"/>
            </a:effectRef>
            <a:fontRef idx="minor">
              <a:srgbClr val="FFFFFF"/>
            </a:fontRef>
          </p:style>
          <p:txBody>
            <a:bodyPr rtlCol="0" anchor="ctr">
              <a:normAutofit fontScale="25000" lnSpcReduction="20000"/>
            </a:bodyPr>
            <a:p>
              <a:pPr algn="ctr"/>
              <a:endParaRPr lang="zh-CN" altLang="en-US">
                <a:sym typeface="Arial" panose="020B0604020202020204" pitchFamily="34" charset="0"/>
              </a:endParaRPr>
            </a:p>
          </p:txBody>
        </p:sp>
      </p:grpSp>
      <p:grpSp>
        <p:nvGrpSpPr>
          <p:cNvPr id="16" name="组合 15"/>
          <p:cNvGrpSpPr/>
          <p:nvPr>
            <p:custDataLst>
              <p:tags r:id="rId7"/>
            </p:custDataLst>
          </p:nvPr>
        </p:nvGrpSpPr>
        <p:grpSpPr>
          <a:xfrm>
            <a:off x="4698846" y="1982382"/>
            <a:ext cx="2730811" cy="3157980"/>
            <a:chOff x="1083733" y="2760133"/>
            <a:chExt cx="1583267" cy="1830930"/>
          </a:xfrm>
        </p:grpSpPr>
        <p:sp>
          <p:nvSpPr>
            <p:cNvPr id="17" name="同心圆 16"/>
            <p:cNvSpPr/>
            <p:nvPr>
              <p:custDataLst>
                <p:tags r:id="rId8"/>
              </p:custDataLst>
            </p:nvPr>
          </p:nvSpPr>
          <p:spPr>
            <a:xfrm>
              <a:off x="1083733" y="2760133"/>
              <a:ext cx="1583267" cy="1583267"/>
            </a:xfrm>
            <a:prstGeom prst="donut">
              <a:avLst>
                <a:gd name="adj" fmla="val 2462"/>
              </a:avLst>
            </a:prstGeom>
            <a:solidFill>
              <a:srgbClr val="E7ABB1">
                <a:lumMod val="40000"/>
                <a:lumOff val="60000"/>
              </a:srgbClr>
            </a:solidFill>
            <a:ln>
              <a:noFill/>
            </a:ln>
          </p:spPr>
          <p:style>
            <a:lnRef idx="2">
              <a:srgbClr val="B2BD29">
                <a:shade val="50000"/>
              </a:srgbClr>
            </a:lnRef>
            <a:fillRef idx="1">
              <a:srgbClr val="B2BD29"/>
            </a:fillRef>
            <a:effectRef idx="0">
              <a:srgbClr val="B2BD29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p>
              <a:pPr algn="ctr"/>
              <a:endParaRPr lang="zh-CN" altLang="en-US">
                <a:solidFill>
                  <a:srgbClr val="3F4143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8" name="任意多边形 17"/>
            <p:cNvSpPr/>
            <p:nvPr>
              <p:custDataLst>
                <p:tags r:id="rId9"/>
              </p:custDataLst>
            </p:nvPr>
          </p:nvSpPr>
          <p:spPr>
            <a:xfrm flipH="1">
              <a:off x="1667554" y="3996263"/>
              <a:ext cx="415624" cy="558800"/>
            </a:xfrm>
            <a:custGeom>
              <a:avLst/>
              <a:gdLst>
                <a:gd name="connsiteX0" fmla="*/ 617138 w 617138"/>
                <a:gd name="connsiteY0" fmla="*/ 0 h 829732"/>
                <a:gd name="connsiteX1" fmla="*/ 0 w 617138"/>
                <a:gd name="connsiteY1" fmla="*/ 0 h 829732"/>
                <a:gd name="connsiteX2" fmla="*/ 26030 w 617138"/>
                <a:gd name="connsiteY2" fmla="*/ 60518 h 829732"/>
                <a:gd name="connsiteX3" fmla="*/ 88434 w 617138"/>
                <a:gd name="connsiteY3" fmla="*/ 414866 h 829732"/>
                <a:gd name="connsiteX4" fmla="*/ 26030 w 617138"/>
                <a:gd name="connsiteY4" fmla="*/ 769214 h 829732"/>
                <a:gd name="connsiteX5" fmla="*/ 0 w 617138"/>
                <a:gd name="connsiteY5" fmla="*/ 829732 h 829732"/>
                <a:gd name="connsiteX6" fmla="*/ 617138 w 617138"/>
                <a:gd name="connsiteY6" fmla="*/ 829732 h 829732"/>
                <a:gd name="connsiteX7" fmla="*/ 591109 w 617138"/>
                <a:gd name="connsiteY7" fmla="*/ 769214 h 829732"/>
                <a:gd name="connsiteX8" fmla="*/ 528704 w 617138"/>
                <a:gd name="connsiteY8" fmla="*/ 414866 h 829732"/>
                <a:gd name="connsiteX9" fmla="*/ 591109 w 617138"/>
                <a:gd name="connsiteY9" fmla="*/ 60518 h 829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7138" h="829732">
                  <a:moveTo>
                    <a:pt x="617138" y="0"/>
                  </a:moveTo>
                  <a:lnTo>
                    <a:pt x="0" y="0"/>
                  </a:lnTo>
                  <a:lnTo>
                    <a:pt x="26030" y="60518"/>
                  </a:lnTo>
                  <a:cubicBezTo>
                    <a:pt x="66820" y="172703"/>
                    <a:pt x="88434" y="292445"/>
                    <a:pt x="88434" y="414866"/>
                  </a:cubicBezTo>
                  <a:cubicBezTo>
                    <a:pt x="88434" y="537287"/>
                    <a:pt x="66820" y="657029"/>
                    <a:pt x="26030" y="769214"/>
                  </a:cubicBezTo>
                  <a:lnTo>
                    <a:pt x="0" y="829732"/>
                  </a:lnTo>
                  <a:lnTo>
                    <a:pt x="617138" y="829732"/>
                  </a:lnTo>
                  <a:lnTo>
                    <a:pt x="591109" y="769214"/>
                  </a:lnTo>
                  <a:cubicBezTo>
                    <a:pt x="550319" y="657029"/>
                    <a:pt x="528704" y="537287"/>
                    <a:pt x="528704" y="414866"/>
                  </a:cubicBezTo>
                  <a:cubicBezTo>
                    <a:pt x="528704" y="292445"/>
                    <a:pt x="550319" y="172703"/>
                    <a:pt x="591109" y="60518"/>
                  </a:cubicBezTo>
                  <a:close/>
                </a:path>
              </a:pathLst>
            </a:custGeom>
            <a:solidFill>
              <a:srgbClr val="E7ABB1">
                <a:lumMod val="40000"/>
                <a:lumOff val="60000"/>
              </a:srgbClr>
            </a:solidFill>
            <a:ln>
              <a:noFill/>
            </a:ln>
          </p:spPr>
          <p:style>
            <a:lnRef idx="2">
              <a:srgbClr val="B2BD29">
                <a:shade val="50000"/>
              </a:srgbClr>
            </a:lnRef>
            <a:fillRef idx="1">
              <a:srgbClr val="B2BD29"/>
            </a:fillRef>
            <a:effectRef idx="0">
              <a:srgbClr val="B2BD29"/>
            </a:effectRef>
            <a:fontRef idx="minor">
              <a:srgbClr val="FFFFFF"/>
            </a:fontRef>
          </p:style>
          <p:txBody>
            <a:bodyPr rtlCol="0" anchor="b">
              <a:normAutofit/>
            </a:bodyPr>
            <a:p>
              <a:pPr algn="ctr"/>
              <a:r>
                <a:rPr lang="en-US" altLang="zh-CN" dirty="0">
                  <a:solidFill>
                    <a:srgbClr val="FFFFFF"/>
                  </a:solidFill>
                  <a:sym typeface="Arial" panose="020B0604020202020204" pitchFamily="34" charset="0"/>
                </a:rPr>
                <a:t>B</a:t>
              </a:r>
              <a:endParaRPr lang="zh-CN" altLang="en-US" dirty="0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9" name="椭圆 18"/>
            <p:cNvSpPr/>
            <p:nvPr>
              <p:custDataLst>
                <p:tags r:id="rId10"/>
              </p:custDataLst>
            </p:nvPr>
          </p:nvSpPr>
          <p:spPr>
            <a:xfrm>
              <a:off x="1185333" y="2861733"/>
              <a:ext cx="1380067" cy="1380067"/>
            </a:xfrm>
            <a:prstGeom prst="ellipse">
              <a:avLst/>
            </a:prstGeom>
            <a:solidFill>
              <a:srgbClr val="E7ABB1"/>
            </a:solidFill>
            <a:ln>
              <a:noFill/>
            </a:ln>
          </p:spPr>
          <p:style>
            <a:lnRef idx="2">
              <a:srgbClr val="B2BD29">
                <a:shade val="50000"/>
              </a:srgbClr>
            </a:lnRef>
            <a:fillRef idx="1">
              <a:srgbClr val="B2BD29"/>
            </a:fillRef>
            <a:effectRef idx="0">
              <a:srgbClr val="B2BD29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p>
              <a:pPr algn="ctr"/>
              <a:r>
                <a:rPr lang="da-DK" altLang="zh-CN" smtClean="0">
                  <a:solidFill>
                    <a:srgbClr val="FFFFFF"/>
                  </a:solidFill>
                  <a:sym typeface="Arial" panose="020B0604020202020204" pitchFamily="34" charset="0"/>
                </a:rPr>
                <a:t>局域网和互联网</a:t>
              </a:r>
              <a:endParaRPr lang="da-DK" altLang="zh-CN" smtClean="0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0" name="矩形 19"/>
            <p:cNvSpPr/>
            <p:nvPr>
              <p:custDataLst>
                <p:tags r:id="rId11"/>
              </p:custDataLst>
            </p:nvPr>
          </p:nvSpPr>
          <p:spPr>
            <a:xfrm>
              <a:off x="1540933" y="4555063"/>
              <a:ext cx="668866" cy="36000"/>
            </a:xfrm>
            <a:prstGeom prst="rect">
              <a:avLst/>
            </a:prstGeom>
            <a:solidFill>
              <a:srgbClr val="E7ABB1"/>
            </a:solidFill>
            <a:ln>
              <a:noFill/>
            </a:ln>
          </p:spPr>
          <p:style>
            <a:lnRef idx="2">
              <a:srgbClr val="B2BD29">
                <a:shade val="50000"/>
              </a:srgbClr>
            </a:lnRef>
            <a:fillRef idx="1">
              <a:srgbClr val="B2BD29"/>
            </a:fillRef>
            <a:effectRef idx="0">
              <a:srgbClr val="B2BD29"/>
            </a:effectRef>
            <a:fontRef idx="minor">
              <a:srgbClr val="FFFFFF"/>
            </a:fontRef>
          </p:style>
          <p:txBody>
            <a:bodyPr rtlCol="0" anchor="ctr">
              <a:normAutofit fontScale="25000" lnSpcReduction="20000"/>
            </a:bodyPr>
            <a:p>
              <a:pPr algn="ctr"/>
              <a:endParaRPr lang="zh-CN" altLang="en-US"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>
            <p:custDataLst>
              <p:tags r:id="rId12"/>
            </p:custDataLst>
          </p:nvPr>
        </p:nvGrpSpPr>
        <p:grpSpPr>
          <a:xfrm>
            <a:off x="8261389" y="1982382"/>
            <a:ext cx="2730811" cy="3157980"/>
            <a:chOff x="1083733" y="2760133"/>
            <a:chExt cx="1583267" cy="1830930"/>
          </a:xfrm>
        </p:grpSpPr>
        <p:sp>
          <p:nvSpPr>
            <p:cNvPr id="22" name="同心圆 21"/>
            <p:cNvSpPr/>
            <p:nvPr>
              <p:custDataLst>
                <p:tags r:id="rId13"/>
              </p:custDataLst>
            </p:nvPr>
          </p:nvSpPr>
          <p:spPr>
            <a:xfrm>
              <a:off x="1083733" y="2760133"/>
              <a:ext cx="1583267" cy="1583267"/>
            </a:xfrm>
            <a:prstGeom prst="donut">
              <a:avLst>
                <a:gd name="adj" fmla="val 2462"/>
              </a:avLst>
            </a:prstGeom>
            <a:solidFill>
              <a:srgbClr val="E6B07A">
                <a:lumMod val="40000"/>
                <a:lumOff val="60000"/>
              </a:srgbClr>
            </a:solidFill>
            <a:ln>
              <a:noFill/>
            </a:ln>
          </p:spPr>
          <p:style>
            <a:lnRef idx="2">
              <a:srgbClr val="B2BD29">
                <a:shade val="50000"/>
              </a:srgbClr>
            </a:lnRef>
            <a:fillRef idx="1">
              <a:srgbClr val="B2BD29"/>
            </a:fillRef>
            <a:effectRef idx="0">
              <a:srgbClr val="B2BD29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p>
              <a:pPr algn="ctr"/>
              <a:endParaRPr lang="zh-CN" altLang="en-US">
                <a:solidFill>
                  <a:srgbClr val="3F4143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3" name="任意多边形 22"/>
            <p:cNvSpPr/>
            <p:nvPr>
              <p:custDataLst>
                <p:tags r:id="rId14"/>
              </p:custDataLst>
            </p:nvPr>
          </p:nvSpPr>
          <p:spPr>
            <a:xfrm flipH="1">
              <a:off x="1667554" y="3996263"/>
              <a:ext cx="415624" cy="558800"/>
            </a:xfrm>
            <a:custGeom>
              <a:avLst/>
              <a:gdLst>
                <a:gd name="connsiteX0" fmla="*/ 617138 w 617138"/>
                <a:gd name="connsiteY0" fmla="*/ 0 h 829732"/>
                <a:gd name="connsiteX1" fmla="*/ 0 w 617138"/>
                <a:gd name="connsiteY1" fmla="*/ 0 h 829732"/>
                <a:gd name="connsiteX2" fmla="*/ 26030 w 617138"/>
                <a:gd name="connsiteY2" fmla="*/ 60518 h 829732"/>
                <a:gd name="connsiteX3" fmla="*/ 88434 w 617138"/>
                <a:gd name="connsiteY3" fmla="*/ 414866 h 829732"/>
                <a:gd name="connsiteX4" fmla="*/ 26030 w 617138"/>
                <a:gd name="connsiteY4" fmla="*/ 769214 h 829732"/>
                <a:gd name="connsiteX5" fmla="*/ 0 w 617138"/>
                <a:gd name="connsiteY5" fmla="*/ 829732 h 829732"/>
                <a:gd name="connsiteX6" fmla="*/ 617138 w 617138"/>
                <a:gd name="connsiteY6" fmla="*/ 829732 h 829732"/>
                <a:gd name="connsiteX7" fmla="*/ 591109 w 617138"/>
                <a:gd name="connsiteY7" fmla="*/ 769214 h 829732"/>
                <a:gd name="connsiteX8" fmla="*/ 528704 w 617138"/>
                <a:gd name="connsiteY8" fmla="*/ 414866 h 829732"/>
                <a:gd name="connsiteX9" fmla="*/ 591109 w 617138"/>
                <a:gd name="connsiteY9" fmla="*/ 60518 h 829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7138" h="829732">
                  <a:moveTo>
                    <a:pt x="617138" y="0"/>
                  </a:moveTo>
                  <a:lnTo>
                    <a:pt x="0" y="0"/>
                  </a:lnTo>
                  <a:lnTo>
                    <a:pt x="26030" y="60518"/>
                  </a:lnTo>
                  <a:cubicBezTo>
                    <a:pt x="66820" y="172703"/>
                    <a:pt x="88434" y="292445"/>
                    <a:pt x="88434" y="414866"/>
                  </a:cubicBezTo>
                  <a:cubicBezTo>
                    <a:pt x="88434" y="537287"/>
                    <a:pt x="66820" y="657029"/>
                    <a:pt x="26030" y="769214"/>
                  </a:cubicBezTo>
                  <a:lnTo>
                    <a:pt x="0" y="829732"/>
                  </a:lnTo>
                  <a:lnTo>
                    <a:pt x="617138" y="829732"/>
                  </a:lnTo>
                  <a:lnTo>
                    <a:pt x="591109" y="769214"/>
                  </a:lnTo>
                  <a:cubicBezTo>
                    <a:pt x="550319" y="657029"/>
                    <a:pt x="528704" y="537287"/>
                    <a:pt x="528704" y="414866"/>
                  </a:cubicBezTo>
                  <a:cubicBezTo>
                    <a:pt x="528704" y="292445"/>
                    <a:pt x="550319" y="172703"/>
                    <a:pt x="591109" y="60518"/>
                  </a:cubicBezTo>
                  <a:close/>
                </a:path>
              </a:pathLst>
            </a:custGeom>
            <a:solidFill>
              <a:srgbClr val="E6B07A">
                <a:lumMod val="40000"/>
                <a:lumOff val="60000"/>
              </a:srgbClr>
            </a:solidFill>
            <a:ln>
              <a:noFill/>
            </a:ln>
          </p:spPr>
          <p:style>
            <a:lnRef idx="2">
              <a:srgbClr val="B2BD29">
                <a:shade val="50000"/>
              </a:srgbClr>
            </a:lnRef>
            <a:fillRef idx="1">
              <a:srgbClr val="B2BD29"/>
            </a:fillRef>
            <a:effectRef idx="0">
              <a:srgbClr val="B2BD29"/>
            </a:effectRef>
            <a:fontRef idx="minor">
              <a:srgbClr val="FFFFFF"/>
            </a:fontRef>
          </p:style>
          <p:txBody>
            <a:bodyPr rtlCol="0" anchor="b">
              <a:normAutofit/>
            </a:bodyPr>
            <a:p>
              <a:pPr algn="ctr"/>
              <a:r>
                <a:rPr lang="en-US" altLang="zh-CN" dirty="0">
                  <a:solidFill>
                    <a:srgbClr val="FFFFFF"/>
                  </a:solidFill>
                  <a:sym typeface="Arial" panose="020B0604020202020204" pitchFamily="34" charset="0"/>
                </a:rPr>
                <a:t>C</a:t>
              </a:r>
              <a:endParaRPr lang="zh-CN" altLang="en-US" dirty="0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4" name="椭圆 23"/>
            <p:cNvSpPr/>
            <p:nvPr>
              <p:custDataLst>
                <p:tags r:id="rId15"/>
              </p:custDataLst>
            </p:nvPr>
          </p:nvSpPr>
          <p:spPr>
            <a:xfrm>
              <a:off x="1185333" y="2861733"/>
              <a:ext cx="1380067" cy="1380067"/>
            </a:xfrm>
            <a:prstGeom prst="ellipse">
              <a:avLst/>
            </a:prstGeom>
            <a:solidFill>
              <a:srgbClr val="E6B07A"/>
            </a:solidFill>
            <a:ln>
              <a:noFill/>
            </a:ln>
          </p:spPr>
          <p:style>
            <a:lnRef idx="2">
              <a:srgbClr val="B2BD29">
                <a:shade val="50000"/>
              </a:srgbClr>
            </a:lnRef>
            <a:fillRef idx="1">
              <a:srgbClr val="B2BD29"/>
            </a:fillRef>
            <a:effectRef idx="0">
              <a:srgbClr val="B2BD29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p>
              <a:pPr algn="ctr"/>
              <a:r>
                <a:rPr lang="da-DK" altLang="zh-CN" smtClean="0">
                  <a:solidFill>
                    <a:srgbClr val="FFFFFF"/>
                  </a:solidFill>
                  <a:sym typeface="Arial" panose="020B0604020202020204" pitchFamily="34" charset="0"/>
                </a:rPr>
                <a:t>游戏中的网络通讯</a:t>
              </a:r>
              <a:endParaRPr lang="da-DK" altLang="zh-CN" smtClean="0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5" name="矩形 24"/>
            <p:cNvSpPr/>
            <p:nvPr>
              <p:custDataLst>
                <p:tags r:id="rId16"/>
              </p:custDataLst>
            </p:nvPr>
          </p:nvSpPr>
          <p:spPr>
            <a:xfrm>
              <a:off x="1540933" y="4555063"/>
              <a:ext cx="668866" cy="36000"/>
            </a:xfrm>
            <a:prstGeom prst="rect">
              <a:avLst/>
            </a:prstGeom>
            <a:solidFill>
              <a:srgbClr val="E6B07A"/>
            </a:solidFill>
            <a:ln>
              <a:noFill/>
            </a:ln>
          </p:spPr>
          <p:style>
            <a:lnRef idx="2">
              <a:srgbClr val="B2BD29">
                <a:shade val="50000"/>
              </a:srgbClr>
            </a:lnRef>
            <a:fillRef idx="1">
              <a:srgbClr val="B2BD29"/>
            </a:fillRef>
            <a:effectRef idx="0">
              <a:srgbClr val="B2BD29"/>
            </a:effectRef>
            <a:fontRef idx="minor">
              <a:srgbClr val="FFFFFF"/>
            </a:fontRef>
          </p:style>
          <p:txBody>
            <a:bodyPr rtlCol="0" anchor="ctr">
              <a:normAutofit fontScale="25000" lnSpcReduction="20000"/>
            </a:bodyPr>
            <a:p>
              <a:pPr algn="ctr"/>
              <a:endParaRPr lang="zh-CN" altLang="en-US"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457700" y="202565"/>
            <a:ext cx="308610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网络通讯是什么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915" y="2198370"/>
            <a:ext cx="1085850" cy="10477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735" y="2198370"/>
            <a:ext cx="1085850" cy="1047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2326640"/>
            <a:ext cx="2095500" cy="7905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41045" y="3861435"/>
            <a:ext cx="10835640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网络通讯一般指的两台主机之间相互传递数据。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常见连接方式：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Http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、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Socket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、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WebSocket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。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en-US" altLang="zh-CN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常聊到的底层通讯：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TCP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、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UDP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457700" y="202565"/>
            <a:ext cx="308610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局域网和互联网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8180" y="1329055"/>
            <a:ext cx="10835640" cy="4831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局域网：某一区域内多台计算机互联在一起，他们就处于同一个局域网内。局域网的特征是其内计算机之间可以进行通讯（不需要宽带）。局域网面向的对象是小区域内的管理。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如两台电脑使用网线连在同一个路由器上，他们在同一个局域网中。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互联网：更大型的局域网，是很多个局域网互联在一起，每个局域网中的计算机就处于同一个互联网内。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我们办理宽带实际上就是通过网线连接到【某信某动某通】建立的局域网内，而他们的局域网是连接在互联网中的，所以我们可以上网冲浪。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131310" y="202565"/>
            <a:ext cx="373888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游戏中的网络通讯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4190" y="1110615"/>
            <a:ext cx="11184255" cy="5262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游戏分为单机游戏、网络游戏。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单机游戏是不需要，或者少量需要网络通讯的，少量通讯一般指的是某些工作室，把老版单机游戏再度开发，做成网络存档、充值礼包的新游戏去牟利的游戏。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网络游戏是所有客户端玩家联机在一起玩的游戏，客户端都连接同一个服务器，服务器对客户端发送过来的事件进行反馈，以及广播。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比如我升级了，我的等级、属性等数据更新了，这是服务器把升级后新数据发送给我了，而我以及周围的其他玩家看到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duang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的升级特效，是因为服务器把我升级的信息广播给了其他人，他人客户端播放效果。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457700" y="202565"/>
            <a:ext cx="308610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项目实现方案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1840" y="1371600"/>
            <a:ext cx="10835640" cy="4831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利用http进行短连接，处理注册、登录等正式游戏前的交互。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cc.loader.getXMLHttpRequest发起http通讯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。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利用websocket进行长链接，处理正式游戏中的交互。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WebSocket创建ws连接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架构设计方案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一个net管理最底层的发包、收包功能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C2S协议发包：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客户端通过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net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向服务器发送数据包。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S2C协议收包：net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收到服务器发送的数据包，通过映射把数据传递到指定协议中处理。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457700" y="202565"/>
            <a:ext cx="308610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具体操作流程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8180" y="2521585"/>
            <a:ext cx="10835640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封装net模块，完成http和websocket连接功能。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对接http登录、注册交互。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对接websocket登录连接交互。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#wm#"/>
  <p:tag name="KSO_WM_UNIT_TYPE" val="i"/>
  <p:tag name="KSO_WM_UNIT_ID" val="diagram160088_3*i*0"/>
  <p:tag name="KSO_WM_TEMPLATE_CATEGORY" val="diagram"/>
  <p:tag name="KSO_WM_TEMPLATE_INDEX" val="160088"/>
  <p:tag name="KSO_WM_TAG_VERSION" val="1.0"/>
  <p:tag name="KSO_WM_UNIT_INDEX" val="0"/>
</p:tagLst>
</file>

<file path=ppt/tags/tag10.xml><?xml version="1.0" encoding="utf-8"?>
<p:tagLst xmlns:p="http://schemas.openxmlformats.org/presentationml/2006/main">
  <p:tag name="KSO_WM_TEMPLATE_CATEGORY" val="diagram"/>
  <p:tag name="KSO_WM_TEMPLATE_INDEX" val="160088"/>
  <p:tag name="KSO_WM_UNIT_TYPE" val="l_i"/>
  <p:tag name="KSO_WM_UNIT_INDEX" val="1_6"/>
  <p:tag name="KSO_WM_UNIT_ID" val="258*l_i*1_6"/>
  <p:tag name="KSO_WM_UNIT_CLEAR" val="1"/>
  <p:tag name="KSO_WM_UNIT_LAYERLEVEL" val="1_1"/>
  <p:tag name="KSO_WM_BEAUTIFY_FLAG" val="#wm#"/>
  <p:tag name="KSO_WM_DIAGRAM_GROUP_CODE" val="l1-1"/>
  <p:tag name="KSO_WM_TAG_VERSION" val="1.0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11.xml><?xml version="1.0" encoding="utf-8"?>
<p:tagLst xmlns:p="http://schemas.openxmlformats.org/presentationml/2006/main">
  <p:tag name="KSO_WM_BEAUTIFY_FLAG" val="#wm#"/>
  <p:tag name="KSO_WM_UNIT_TYPE" val="i"/>
  <p:tag name="KSO_WM_UNIT_ID" val="diagram160088_3*i*18"/>
  <p:tag name="KSO_WM_TEMPLATE_CATEGORY" val="diagram"/>
  <p:tag name="KSO_WM_TEMPLATE_INDEX" val="160088"/>
  <p:tag name="KSO_WM_TAG_VERSION" val="1.0"/>
  <p:tag name="KSO_WM_UNIT_INDEX" val="18"/>
</p:tagLst>
</file>

<file path=ppt/tags/tag12.xml><?xml version="1.0" encoding="utf-8"?>
<p:tagLst xmlns:p="http://schemas.openxmlformats.org/presentationml/2006/main">
  <p:tag name="KSO_WM_TEMPLATE_CATEGORY" val="diagram"/>
  <p:tag name="KSO_WM_TEMPLATE_INDEX" val="160088"/>
  <p:tag name="KSO_WM_UNIT_TYPE" val="l_i"/>
  <p:tag name="KSO_WM_UNIT_INDEX" val="1_7"/>
  <p:tag name="KSO_WM_UNIT_ID" val="258*l_i*1_7"/>
  <p:tag name="KSO_WM_UNIT_CLEAR" val="1"/>
  <p:tag name="KSO_WM_UNIT_LAYERLEVEL" val="1_1"/>
  <p:tag name="KSO_WM_BEAUTIFY_FLAG" val="#wm#"/>
  <p:tag name="KSO_WM_DIAGRAM_GROUP_CODE" val="l1-1"/>
  <p:tag name="KSO_WM_TAG_VERSION" val="1.0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13.xml><?xml version="1.0" encoding="utf-8"?>
<p:tagLst xmlns:p="http://schemas.openxmlformats.org/presentationml/2006/main">
  <p:tag name="KSO_WM_TEMPLATE_CATEGORY" val="diagram"/>
  <p:tag name="KSO_WM_TEMPLATE_INDEX" val="160088"/>
  <p:tag name="KSO_WM_UNIT_TYPE" val="l_i"/>
  <p:tag name="KSO_WM_UNIT_INDEX" val="1_8"/>
  <p:tag name="KSO_WM_UNIT_ID" val="258*l_i*1_8"/>
  <p:tag name="KSO_WM_UNIT_CLEAR" val="1"/>
  <p:tag name="KSO_WM_UNIT_LAYERLEVEL" val="1_1"/>
  <p:tag name="KSO_WM_BEAUTIFY_FLAG" val="#wm#"/>
  <p:tag name="KSO_WM_DIAGRAM_GROUP_CODE" val="l1-1"/>
  <p:tag name="KSO_WM_TAG_VERSION" val="1.0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14.xml><?xml version="1.0" encoding="utf-8"?>
<p:tagLst xmlns:p="http://schemas.openxmlformats.org/presentationml/2006/main">
  <p:tag name="KSO_WM_TEMPLATE_CATEGORY" val="diagram"/>
  <p:tag name="KSO_WM_TEMPLATE_INDEX" val="160088"/>
  <p:tag name="KSO_WM_UNIT_TYPE" val="l_h_f"/>
  <p:tag name="KSO_WM_UNIT_INDEX" val="1_3_1"/>
  <p:tag name="KSO_WM_UNIT_ID" val="258*l_h_f*1_3_1"/>
  <p:tag name="KSO_WM_UNIT_CLEAR" val="1"/>
  <p:tag name="KSO_WM_UNIT_LAYERLEVEL" val="1_1_1"/>
  <p:tag name="KSO_WM_UNIT_VALUE" val="20"/>
  <p:tag name="KSO_WM_UNIT_HIGHLIGHT" val="0"/>
  <p:tag name="KSO_WM_UNIT_COMPATIBLE" val="0"/>
  <p:tag name="KSO_WM_BEAUTIFY_FLAG" val="#wm#"/>
  <p:tag name="KSO_WM_UNIT_PRESET_TEXT" val="LOREM"/>
  <p:tag name="KSO_WM_DIAGRAM_GROUP_CODE" val="l1-1"/>
  <p:tag name="KSO_WM_TAG_VERSION" val="1.0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15.xml><?xml version="1.0" encoding="utf-8"?>
<p:tagLst xmlns:p="http://schemas.openxmlformats.org/presentationml/2006/main">
  <p:tag name="KSO_WM_TEMPLATE_CATEGORY" val="diagram"/>
  <p:tag name="KSO_WM_TEMPLATE_INDEX" val="160088"/>
  <p:tag name="KSO_WM_UNIT_TYPE" val="l_i"/>
  <p:tag name="KSO_WM_UNIT_INDEX" val="1_9"/>
  <p:tag name="KSO_WM_UNIT_ID" val="258*l_i*1_9"/>
  <p:tag name="KSO_WM_UNIT_CLEAR" val="1"/>
  <p:tag name="KSO_WM_UNIT_LAYERLEVEL" val="1_1"/>
  <p:tag name="KSO_WM_BEAUTIFY_FLAG" val="#wm#"/>
  <p:tag name="KSO_WM_DIAGRAM_GROUP_CODE" val="l1-1"/>
  <p:tag name="KSO_WM_TAG_VERSION" val="1.0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2.xml><?xml version="1.0" encoding="utf-8"?>
<p:tagLst xmlns:p="http://schemas.openxmlformats.org/presentationml/2006/main">
  <p:tag name="KSO_WM_TEMPLATE_CATEGORY" val="diagram"/>
  <p:tag name="KSO_WM_TEMPLATE_INDEX" val="160088"/>
  <p:tag name="KSO_WM_UNIT_TYPE" val="l_i"/>
  <p:tag name="KSO_WM_UNIT_INDEX" val="1_1"/>
  <p:tag name="KSO_WM_UNIT_ID" val="258*l_i*1_1"/>
  <p:tag name="KSO_WM_UNIT_CLEAR" val="1"/>
  <p:tag name="KSO_WM_UNIT_LAYERLEVEL" val="1_1"/>
  <p:tag name="KSO_WM_BEAUTIFY_FLAG" val="#wm#"/>
  <p:tag name="KSO_WM_DIAGRAM_GROUP_CODE" val="l1-1"/>
  <p:tag name="KSO_WM_TAG_VERSION" val="1.0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3.xml><?xml version="1.0" encoding="utf-8"?>
<p:tagLst xmlns:p="http://schemas.openxmlformats.org/presentationml/2006/main">
  <p:tag name="KSO_WM_TEMPLATE_CATEGORY" val="diagram"/>
  <p:tag name="KSO_WM_TEMPLATE_INDEX" val="160088"/>
  <p:tag name="KSO_WM_UNIT_TYPE" val="l_i"/>
  <p:tag name="KSO_WM_UNIT_INDEX" val="1_2"/>
  <p:tag name="KSO_WM_UNIT_ID" val="258*l_i*1_2"/>
  <p:tag name="KSO_WM_UNIT_CLEAR" val="1"/>
  <p:tag name="KSO_WM_UNIT_LAYERLEVEL" val="1_1"/>
  <p:tag name="KSO_WM_BEAUTIFY_FLAG" val="#wm#"/>
  <p:tag name="KSO_WM_DIAGRAM_GROUP_CODE" val="l1-1"/>
  <p:tag name="KSO_WM_TAG_VERSION" val="1.0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4.xml><?xml version="1.0" encoding="utf-8"?>
<p:tagLst xmlns:p="http://schemas.openxmlformats.org/presentationml/2006/main">
  <p:tag name="KSO_WM_TEMPLATE_CATEGORY" val="diagram"/>
  <p:tag name="KSO_WM_TEMPLATE_INDEX" val="160088"/>
  <p:tag name="KSO_WM_UNIT_TYPE" val="l_h_f"/>
  <p:tag name="KSO_WM_UNIT_INDEX" val="1_1_1"/>
  <p:tag name="KSO_WM_UNIT_ID" val="258*l_h_f*1_1_1"/>
  <p:tag name="KSO_WM_UNIT_CLEAR" val="1"/>
  <p:tag name="KSO_WM_UNIT_LAYERLEVEL" val="1_1_1"/>
  <p:tag name="KSO_WM_UNIT_VALUE" val="20"/>
  <p:tag name="KSO_WM_UNIT_HIGHLIGHT" val="0"/>
  <p:tag name="KSO_WM_UNIT_COMPATIBLE" val="0"/>
  <p:tag name="KSO_WM_BEAUTIFY_FLAG" val="#wm#"/>
  <p:tag name="KSO_WM_UNIT_PRESET_TEXT" val="LOREM"/>
  <p:tag name="KSO_WM_DIAGRAM_GROUP_CODE" val="l1-1"/>
  <p:tag name="KSO_WM_TAG_VERSION" val="1.0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5.xml><?xml version="1.0" encoding="utf-8"?>
<p:tagLst xmlns:p="http://schemas.openxmlformats.org/presentationml/2006/main">
  <p:tag name="KSO_WM_TEMPLATE_CATEGORY" val="diagram"/>
  <p:tag name="KSO_WM_TEMPLATE_INDEX" val="160088"/>
  <p:tag name="KSO_WM_UNIT_TYPE" val="l_i"/>
  <p:tag name="KSO_WM_UNIT_INDEX" val="1_3"/>
  <p:tag name="KSO_WM_UNIT_ID" val="258*l_i*1_3"/>
  <p:tag name="KSO_WM_UNIT_CLEAR" val="1"/>
  <p:tag name="KSO_WM_UNIT_LAYERLEVEL" val="1_1"/>
  <p:tag name="KSO_WM_BEAUTIFY_FLAG" val="#wm#"/>
  <p:tag name="KSO_WM_DIAGRAM_GROUP_CODE" val="l1-1"/>
  <p:tag name="KSO_WM_TAG_VERSION" val="1.0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6.xml><?xml version="1.0" encoding="utf-8"?>
<p:tagLst xmlns:p="http://schemas.openxmlformats.org/presentationml/2006/main">
  <p:tag name="KSO_WM_BEAUTIFY_FLAG" val="#wm#"/>
  <p:tag name="KSO_WM_UNIT_TYPE" val="i"/>
  <p:tag name="KSO_WM_UNIT_ID" val="diagram160088_3*i*9"/>
  <p:tag name="KSO_WM_TEMPLATE_CATEGORY" val="diagram"/>
  <p:tag name="KSO_WM_TEMPLATE_INDEX" val="160088"/>
  <p:tag name="KSO_WM_TAG_VERSION" val="1.0"/>
  <p:tag name="KSO_WM_UNIT_INDEX" val="9"/>
</p:tagLst>
</file>

<file path=ppt/tags/tag7.xml><?xml version="1.0" encoding="utf-8"?>
<p:tagLst xmlns:p="http://schemas.openxmlformats.org/presentationml/2006/main">
  <p:tag name="KSO_WM_TEMPLATE_CATEGORY" val="diagram"/>
  <p:tag name="KSO_WM_TEMPLATE_INDEX" val="160088"/>
  <p:tag name="KSO_WM_UNIT_TYPE" val="l_i"/>
  <p:tag name="KSO_WM_UNIT_INDEX" val="1_4"/>
  <p:tag name="KSO_WM_UNIT_ID" val="258*l_i*1_4"/>
  <p:tag name="KSO_WM_UNIT_CLEAR" val="1"/>
  <p:tag name="KSO_WM_UNIT_LAYERLEVEL" val="1_1"/>
  <p:tag name="KSO_WM_BEAUTIFY_FLAG" val="#wm#"/>
  <p:tag name="KSO_WM_DIAGRAM_GROUP_CODE" val="l1-1"/>
  <p:tag name="KSO_WM_TAG_VERSION" val="1.0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8.xml><?xml version="1.0" encoding="utf-8"?>
<p:tagLst xmlns:p="http://schemas.openxmlformats.org/presentationml/2006/main">
  <p:tag name="KSO_WM_TEMPLATE_CATEGORY" val="diagram"/>
  <p:tag name="KSO_WM_TEMPLATE_INDEX" val="160088"/>
  <p:tag name="KSO_WM_UNIT_TYPE" val="l_i"/>
  <p:tag name="KSO_WM_UNIT_INDEX" val="1_5"/>
  <p:tag name="KSO_WM_UNIT_ID" val="258*l_i*1_5"/>
  <p:tag name="KSO_WM_UNIT_CLEAR" val="1"/>
  <p:tag name="KSO_WM_UNIT_LAYERLEVEL" val="1_1"/>
  <p:tag name="KSO_WM_BEAUTIFY_FLAG" val="#wm#"/>
  <p:tag name="KSO_WM_DIAGRAM_GROUP_CODE" val="l1-1"/>
  <p:tag name="KSO_WM_TAG_VERSION" val="1.0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9.xml><?xml version="1.0" encoding="utf-8"?>
<p:tagLst xmlns:p="http://schemas.openxmlformats.org/presentationml/2006/main">
  <p:tag name="KSO_WM_TEMPLATE_CATEGORY" val="diagram"/>
  <p:tag name="KSO_WM_TEMPLATE_INDEX" val="160088"/>
  <p:tag name="KSO_WM_UNIT_TYPE" val="l_h_f"/>
  <p:tag name="KSO_WM_UNIT_INDEX" val="1_2_1"/>
  <p:tag name="KSO_WM_UNIT_ID" val="258*l_h_f*1_2_1"/>
  <p:tag name="KSO_WM_UNIT_CLEAR" val="1"/>
  <p:tag name="KSO_WM_UNIT_LAYERLEVEL" val="1_1_1"/>
  <p:tag name="KSO_WM_UNIT_VALUE" val="20"/>
  <p:tag name="KSO_WM_UNIT_HIGHLIGHT" val="0"/>
  <p:tag name="KSO_WM_UNIT_COMPATIBLE" val="0"/>
  <p:tag name="KSO_WM_BEAUTIFY_FLAG" val="#wm#"/>
  <p:tag name="KSO_WM_UNIT_PRESET_TEXT" val="LOREM"/>
  <p:tag name="KSO_WM_DIAGRAM_GROUP_CODE" val="l1-1"/>
  <p:tag name="KSO_WM_TAG_VERSION" val="1.0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t">
        <a:spAutoFit/>
      </a:bodyPr>
      <a:lstStyle>
        <a:defPPr algn="l">
          <a:defRPr lang="zh-CN" altLang="en-US" sz="2800" dirty="0">
            <a:latin typeface="黑体" panose="02010609060101010101" charset="-122"/>
            <a:ea typeface="黑体" panose="02010609060101010101" charset="-122"/>
            <a:cs typeface="黑体" panose="02010609060101010101" charset="-122"/>
            <a:sym typeface="+mn-lt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863</Words>
  <Application>WPS 演示</Application>
  <PresentationFormat>宽屏</PresentationFormat>
  <Paragraphs>65</Paragraphs>
  <Slides>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9" baseType="lpstr">
      <vt:lpstr>Arial</vt:lpstr>
      <vt:lpstr>宋体</vt:lpstr>
      <vt:lpstr>Wingdings</vt:lpstr>
      <vt:lpstr>黑体</vt:lpstr>
      <vt:lpstr>微软雅黑</vt:lpstr>
      <vt:lpstr>Bahnschrift Light</vt:lpstr>
      <vt:lpstr>等线</vt:lpstr>
      <vt:lpstr>等线</vt:lpstr>
      <vt:lpstr>Vrinda</vt:lpstr>
      <vt:lpstr>Arial Unicode MS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 婷婷</dc:creator>
  <cp:lastModifiedBy>耗子</cp:lastModifiedBy>
  <cp:revision>204</cp:revision>
  <dcterms:created xsi:type="dcterms:W3CDTF">2019-07-11T04:27:00Z</dcterms:created>
  <dcterms:modified xsi:type="dcterms:W3CDTF">2019-07-30T14:27:30Z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2052-11.1.0.8907</vt:lpwstr>
  </property>
</Properties>
</file>